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258" r:id="rId3"/>
    <p:sldId id="270" r:id="rId4"/>
    <p:sldId id="274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0341"/>
    <a:srgbClr val="333333"/>
    <a:srgbClr val="F6E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74" y="126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07720B-99E5-49A7-A563-2FBD54B6EA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DB3E3E-E6E3-4AA3-998D-063441AC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0A081-FFB5-4589-ACBC-B9F3A2650C8E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F14CD4-AF19-4BF3-882E-1E0C4375E2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7CB02E-A8CF-4234-8CAE-F415D3B5C9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84965-C561-4886-834D-EF5FB1B971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245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02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65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3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5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0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61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5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03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1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61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19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4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8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5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16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https://sibac.info/archive/meghdis/9(187).pdf" TargetMode="External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hyperlink" Target="https://github.com/SkiStalker/BachelorsDegree" TargetMode="Externa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4575" y="0"/>
            <a:ext cx="9912473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699" y="1042822"/>
            <a:ext cx="15616543" cy="7474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spcAft>
                <a:spcPts val="1000"/>
              </a:spcAft>
              <a:buNone/>
            </a:pPr>
            <a:r>
              <a:rPr lang="ru-RU" sz="9600" dirty="0">
                <a:solidFill>
                  <a:schemeClr val="bg1"/>
                </a:solidFill>
              </a:rPr>
              <a:t>Масштабирование вычислительных мощностей автоматизированной системы мониторинга расхода топлива</a:t>
            </a:r>
            <a:endParaRPr lang="en-US" sz="9000" dirty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58" name="Text 1"/>
          <p:cNvSpPr/>
          <p:nvPr/>
        </p:nvSpPr>
        <p:spPr>
          <a:xfrm>
            <a:off x="840699" y="9556743"/>
            <a:ext cx="15810463" cy="3720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ru-RU" sz="4800" dirty="0">
                <a:solidFill>
                  <a:schemeClr val="bg1"/>
                </a:solidFill>
              </a:rPr>
              <a:t>Выполнил студент гр. М8О-410б-20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ru-RU" sz="4800" dirty="0">
                <a:solidFill>
                  <a:schemeClr val="bg1"/>
                </a:solidFill>
              </a:rPr>
              <a:t>Забелин Никита Алексеевич</a:t>
            </a:r>
          </a:p>
          <a:p>
            <a:pPr algn="l"/>
            <a:r>
              <a:rPr lang="ru-RU" sz="4800" dirty="0">
                <a:solidFill>
                  <a:schemeClr val="bg1"/>
                </a:solidFill>
              </a:rPr>
              <a:t>Научный руководитель</a:t>
            </a:r>
            <a:r>
              <a:rPr lang="en-US" sz="4800" dirty="0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ru-RU" sz="4800" dirty="0">
                <a:solidFill>
                  <a:schemeClr val="bg1"/>
                </a:solidFill>
              </a:rPr>
              <a:t>д.т.н., проф. каф. 806 Чернова Татьяна Александровна</a:t>
            </a:r>
          </a:p>
          <a:p>
            <a:pPr marL="0" indent="0" algn="l">
              <a:lnSpc>
                <a:spcPts val="5200"/>
              </a:lnSpc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7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985047" y="3160059"/>
            <a:ext cx="4864708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>
              <a:solidFill>
                <a:srgbClr val="D1034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486085" y="1397000"/>
            <a:ext cx="1653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СХЕМА РАБОТЫ РЕШЕНИЯ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51276" y="3344210"/>
            <a:ext cx="4132250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СХЕМА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ADEA0808-DC79-45E0-9AED-B490A73E2735}"/>
              </a:ext>
            </a:extLst>
          </p:cNvPr>
          <p:cNvSpPr/>
          <p:nvPr/>
        </p:nvSpPr>
        <p:spPr>
          <a:xfrm>
            <a:off x="9253678" y="3160059"/>
            <a:ext cx="12165303" cy="904987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02E10686-E0BC-46B0-ABA4-7349D35A7CF8}"/>
              </a:ext>
            </a:extLst>
          </p:cNvPr>
          <p:cNvSpPr/>
          <p:nvPr/>
        </p:nvSpPr>
        <p:spPr>
          <a:xfrm>
            <a:off x="1486085" y="5185586"/>
            <a:ext cx="5883810" cy="7024344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B7F73F6-262A-48CE-BCEE-3D1C34B9F5DA}"/>
              </a:ext>
            </a:extLst>
          </p:cNvPr>
          <p:cNvSpPr/>
          <p:nvPr/>
        </p:nvSpPr>
        <p:spPr>
          <a:xfrm>
            <a:off x="1985047" y="5478035"/>
            <a:ext cx="4885885" cy="593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160"/>
              </a:lnSpc>
              <a:buNone/>
            </a:pPr>
            <a:r>
              <a:rPr lang="ru-RU" sz="2600" dirty="0">
                <a:solidFill>
                  <a:srgbClr val="333333"/>
                </a:solidFill>
              </a:rPr>
              <a:t>За счет того, что контролирующий модуль непосредственно не вмешивается в работу полезной нагрузки, его отказ не вызовет поломку всей системы в целом. Это дает возможность бесшовного обновления модуля при его дальнейшей модификации.</a:t>
            </a:r>
            <a:endParaRPr lang="en-US" sz="2600" dirty="0">
              <a:solidFill>
                <a:srgbClr val="333333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84B140-9E05-4360-A3D1-108591D0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820" y="3559739"/>
            <a:ext cx="9227018" cy="8250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322CC-F2B0-4B1E-9F45-677808D0B010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0838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5" y="1409704"/>
            <a:ext cx="804787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ОБРАЗ РЕЗУЛЬТАТА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1" y="2844800"/>
            <a:ext cx="13944410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84673" y="10287000"/>
            <a:ext cx="5448981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spcAft>
                <a:spcPts val="1000"/>
              </a:spcAft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10076" y="3695700"/>
            <a:ext cx="11950424" cy="707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D10341"/>
                </a:solidFill>
              </a:rPr>
              <a:t>На основе анализа задач балансировки нагрузки в распределенных вычислительных системах спроектирована, реализована в виде программного модуля и размещена в облачном сервисе автоматизированная вычислительная система мониторинга и контроля расхода топлива на примере топливо-снабжающей организации.</a:t>
            </a:r>
            <a:endParaRPr lang="en-US" sz="3600" dirty="0">
              <a:solidFill>
                <a:srgbClr val="D10341"/>
              </a:solidFill>
            </a:endParaRPr>
          </a:p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D10341"/>
                </a:solidFill>
              </a:rPr>
              <a:t>В результате работы программного модуля продемонстрированы опции облачной платформы по горизонтальному масштабированию приложения. Показано, что результаты балансировки существенно зависят от колебаний интенсивности входного потока запросов.</a:t>
            </a:r>
          </a:p>
        </p:txBody>
      </p:sp>
      <p:sp>
        <p:nvSpPr>
          <p:cNvPr id="9" name="Text 6"/>
          <p:cNvSpPr/>
          <p:nvPr/>
        </p:nvSpPr>
        <p:spPr>
          <a:xfrm>
            <a:off x="2210076" y="4673600"/>
            <a:ext cx="5381239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FAE7-2AD3-4ED1-8306-B664C919C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46101" y="1242301"/>
            <a:ext cx="2296084" cy="2296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7CE804-10F5-4D82-8560-12A5F79C6B51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411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985047" y="3160059"/>
            <a:ext cx="4864708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>
              <a:solidFill>
                <a:srgbClr val="D1034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486085" y="1397000"/>
            <a:ext cx="1653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ВНЕШНИЙ ВИД </a:t>
            </a:r>
            <a:r>
              <a:rPr lang="en-US" sz="6000" dirty="0">
                <a:solidFill>
                  <a:schemeClr val="bg1"/>
                </a:solidFill>
              </a:rPr>
              <a:t>WEB-</a:t>
            </a:r>
            <a:r>
              <a:rPr lang="ru-RU" sz="6000" dirty="0">
                <a:solidFill>
                  <a:schemeClr val="bg1"/>
                </a:solidFill>
              </a:rPr>
              <a:t>КОНСОЛИ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51276" y="3344210"/>
            <a:ext cx="4132250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WEB-</a:t>
            </a:r>
            <a:r>
              <a:rPr lang="ru-RU" sz="4400" dirty="0">
                <a:solidFill>
                  <a:schemeClr val="bg1"/>
                </a:solidFill>
              </a:rPr>
              <a:t>СТРАНИЦА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ADEA0808-DC79-45E0-9AED-B490A73E2735}"/>
              </a:ext>
            </a:extLst>
          </p:cNvPr>
          <p:cNvSpPr/>
          <p:nvPr/>
        </p:nvSpPr>
        <p:spPr>
          <a:xfrm>
            <a:off x="9253678" y="3160059"/>
            <a:ext cx="12165303" cy="904987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02E10686-E0BC-46B0-ABA4-7349D35A7CF8}"/>
              </a:ext>
            </a:extLst>
          </p:cNvPr>
          <p:cNvSpPr/>
          <p:nvPr/>
        </p:nvSpPr>
        <p:spPr>
          <a:xfrm>
            <a:off x="1486085" y="5185586"/>
            <a:ext cx="5883810" cy="7024344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B7F73F6-262A-48CE-BCEE-3D1C34B9F5DA}"/>
              </a:ext>
            </a:extLst>
          </p:cNvPr>
          <p:cNvSpPr/>
          <p:nvPr/>
        </p:nvSpPr>
        <p:spPr>
          <a:xfrm>
            <a:off x="1963870" y="5612506"/>
            <a:ext cx="4885885" cy="593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160"/>
              </a:lnSpc>
              <a:buNone/>
            </a:pPr>
            <a:r>
              <a:rPr lang="ru-RU" sz="2600" dirty="0">
                <a:solidFill>
                  <a:srgbClr val="333333"/>
                </a:solidFill>
              </a:rPr>
              <a:t>Для удобства администрирования данные от источников были представлены в табличном виде с возможностью применения к ним фильтров. Также в консоль включены средства мониторинга нагрузки на систему и ее конфигурирования.</a:t>
            </a:r>
            <a:endParaRPr lang="en-US" sz="2600" dirty="0">
              <a:solidFill>
                <a:srgbClr val="333333"/>
              </a:solidFill>
            </a:endParaRPr>
          </a:p>
        </p:txBody>
      </p:sp>
      <p:pic>
        <p:nvPicPr>
          <p:cNvPr id="9" name="Объект 4">
            <a:extLst>
              <a:ext uri="{FF2B5EF4-FFF2-40B4-BE49-F238E27FC236}">
                <a16:creationId xmlns:a16="http://schemas.microsoft.com/office/drawing/2014/main" id="{A637B458-02D1-477A-B1E8-9E710E7A3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262" t="738" r="-914" b="-4714"/>
          <a:stretch/>
        </p:blipFill>
        <p:spPr>
          <a:xfrm>
            <a:off x="8189260" y="3469341"/>
            <a:ext cx="13229722" cy="8897845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38519-3C97-461D-ACB5-636152CD2A59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492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СТРЕСС ТЕСТ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0" y="2833077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518281" y="3413486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Увеличение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639867" y="4665056"/>
            <a:ext cx="6517276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200"/>
              </a:lnSpc>
              <a:buNone/>
            </a:pPr>
            <a:r>
              <a:rPr lang="ru-RU" sz="3200" dirty="0"/>
              <a:t>В принцип работы программной системы было заложено, то что при возрастании входящего потока данных мы должны подключить дополнительные мощности и распределить на них новую нагрузку.</a:t>
            </a:r>
            <a:br>
              <a:rPr lang="ru-RU" sz="3200" dirty="0"/>
            </a:br>
            <a:r>
              <a:rPr lang="ru-RU" sz="3200" dirty="0"/>
              <a:t>Графики измеряемых метрик будут иметь область возрастания, после которой выйдут на плато.</a:t>
            </a:r>
            <a:endParaRPr lang="en-US" sz="32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01171E6-F183-4B91-B81A-F345FBC99EDC}"/>
              </a:ext>
            </a:extLst>
          </p:cNvPr>
          <p:cNvSpPr/>
          <p:nvPr/>
        </p:nvSpPr>
        <p:spPr>
          <a:xfrm>
            <a:off x="13646460" y="2844800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1435148-A189-4E8C-8319-07117B031548}"/>
              </a:ext>
            </a:extLst>
          </p:cNvPr>
          <p:cNvSpPr/>
          <p:nvPr/>
        </p:nvSpPr>
        <p:spPr>
          <a:xfrm>
            <a:off x="14427666" y="3427622"/>
            <a:ext cx="7654110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Уменьшение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B51F363D-F9FB-4500-A992-1AAA7C6BF0DE}"/>
              </a:ext>
            </a:extLst>
          </p:cNvPr>
          <p:cNvSpPr/>
          <p:nvPr/>
        </p:nvSpPr>
        <p:spPr>
          <a:xfrm>
            <a:off x="14762137" y="4665056"/>
            <a:ext cx="6985171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200"/>
              </a:lnSpc>
              <a:buNone/>
            </a:pPr>
            <a:r>
              <a:rPr lang="ru-RU" sz="3200" dirty="0"/>
              <a:t>В случае уменьшения нагрузки, система произведет снижение количества задействованных мощностей для обеспечения экономии средств.</a:t>
            </a:r>
            <a:br>
              <a:rPr lang="ru-RU" sz="3200" dirty="0"/>
            </a:br>
            <a:r>
              <a:rPr lang="ru-RU" sz="3200" dirty="0"/>
              <a:t>Соответствующие этой ситуации графики будут иметь область убывания, за которой некоторые из источников исчезнут, в следствие их удаления.</a:t>
            </a:r>
            <a:br>
              <a:rPr lang="ru-RU" sz="3200" dirty="0"/>
            </a:b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A3319-BFBD-425B-9F0B-29DBE34DAE38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023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СТРЕСС ТЕСТ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486086" y="2866134"/>
            <a:ext cx="21322363" cy="9335477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703457" y="3396547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Увеличение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F40C4F-E2A3-4770-AF20-95CA3862D7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07" y="4368911"/>
            <a:ext cx="17724531" cy="78131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3B344-F3C9-4801-B0FB-9464368B814D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5304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СТРЕСС ТЕСТ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486086" y="2866134"/>
            <a:ext cx="21322363" cy="9335477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703457" y="3396547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Увеличение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3CC168-B61D-421D-951D-7FA0DB8A85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38481" y="4249272"/>
            <a:ext cx="19365072" cy="7113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514F1-C334-4CA2-A0DD-15D2AB9A9A8C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1844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СТРЕСС ТЕСТ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486086" y="2866134"/>
            <a:ext cx="21322363" cy="9335477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703457" y="3396547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Уменьшение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EA9A46-1B35-472F-8083-EEBB48FC72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40" y="4664456"/>
            <a:ext cx="20548413" cy="72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50F9F3-E19C-485C-9207-865ACDAB2030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455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СТРЕСС ТЕСТ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486086" y="2866134"/>
            <a:ext cx="21322363" cy="9335477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703457" y="3396547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Уменьшение нагрузки</a:t>
            </a:r>
            <a:endParaRPr lang="en-US" sz="4000" dirty="0">
              <a:solidFill>
                <a:srgbClr val="D1034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2389A2-93F6-4121-8782-63F43A2C35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63" y="4368911"/>
            <a:ext cx="20723225" cy="76269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1E264-D54C-427D-85C3-C4A38D0DB65D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3011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5" y="1409704"/>
            <a:ext cx="804787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СТЕК ТЕХНОЛОГИЙ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1" y="2844800"/>
            <a:ext cx="13944410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84673" y="10287000"/>
            <a:ext cx="5448981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spcAft>
                <a:spcPts val="1000"/>
              </a:spcAft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10076" y="3695700"/>
            <a:ext cx="11950424" cy="707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36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210076" y="4673600"/>
            <a:ext cx="5381239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B7935D-1078-4EA9-A7C5-20451F22E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81112" y="1799170"/>
            <a:ext cx="2295987" cy="2295987"/>
          </a:xfrm>
          <a:prstGeom prst="rect">
            <a:avLst/>
          </a:prstGeom>
        </p:spPr>
      </p:pic>
      <p:sp>
        <p:nvSpPr>
          <p:cNvPr id="23" name="Объект 2">
            <a:extLst>
              <a:ext uri="{FF2B5EF4-FFF2-40B4-BE49-F238E27FC236}">
                <a16:creationId xmlns:a16="http://schemas.microsoft.com/office/drawing/2014/main" id="{1839EDDB-BE2E-4853-8FFF-C27AED06AF41}"/>
              </a:ext>
            </a:extLst>
          </p:cNvPr>
          <p:cNvSpPr txBox="1">
            <a:spLocks/>
          </p:cNvSpPr>
          <p:nvPr/>
        </p:nvSpPr>
        <p:spPr>
          <a:xfrm>
            <a:off x="2210076" y="3132226"/>
            <a:ext cx="10515600" cy="83246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/>
              <a:t>Язык программирования</a:t>
            </a:r>
            <a:r>
              <a:rPr lang="en-US" sz="4400" dirty="0"/>
              <a:t> Python3.1</a:t>
            </a:r>
            <a:r>
              <a:rPr lang="ru-RU" sz="4400" dirty="0"/>
              <a:t>2</a:t>
            </a:r>
            <a:r>
              <a:rPr lang="en-US" sz="4400" dirty="0"/>
              <a:t>;</a:t>
            </a:r>
            <a:endParaRPr lang="ru-RU" sz="4400" dirty="0"/>
          </a:p>
          <a:p>
            <a:r>
              <a:rPr lang="ru-RU" sz="4400" dirty="0"/>
              <a:t>Облачная платформа</a:t>
            </a:r>
            <a:r>
              <a:rPr lang="en-US" sz="4400" dirty="0"/>
              <a:t> Yandex Cloud;</a:t>
            </a:r>
            <a:endParaRPr lang="ru-RU" sz="4400" i="1" dirty="0">
              <a:highlight>
                <a:srgbClr val="FFFF00"/>
              </a:highlight>
            </a:endParaRPr>
          </a:p>
          <a:p>
            <a:r>
              <a:rPr lang="ru-RU" sz="4400" dirty="0"/>
              <a:t>Система </a:t>
            </a:r>
            <a:r>
              <a:rPr lang="ru-RU" sz="4400" dirty="0" err="1"/>
              <a:t>орекстровки</a:t>
            </a:r>
            <a:r>
              <a:rPr lang="ru-RU" sz="4400" dirty="0"/>
              <a:t> </a:t>
            </a:r>
            <a:r>
              <a:rPr lang="en-US" sz="4400" dirty="0"/>
              <a:t>Kubernetes; </a:t>
            </a:r>
          </a:p>
          <a:p>
            <a:r>
              <a:rPr lang="ru-RU" sz="4400" dirty="0"/>
              <a:t>Платформа контейнеризации </a:t>
            </a:r>
            <a:r>
              <a:rPr lang="en-US" sz="4400" dirty="0"/>
              <a:t>Docker;</a:t>
            </a:r>
          </a:p>
          <a:p>
            <a:r>
              <a:rPr lang="ru-RU" sz="4400" dirty="0"/>
              <a:t>Система мониторинга </a:t>
            </a:r>
            <a:r>
              <a:rPr lang="en-US" sz="4400" dirty="0"/>
              <a:t>Prometheus.</a:t>
            </a:r>
          </a:p>
          <a:p>
            <a:r>
              <a:rPr lang="ru-RU" sz="4400" dirty="0"/>
              <a:t>Библиотека компонентов </a:t>
            </a:r>
            <a:r>
              <a:rPr lang="en-US" sz="4400" dirty="0"/>
              <a:t>MUI;</a:t>
            </a:r>
          </a:p>
          <a:p>
            <a:r>
              <a:rPr lang="ru-RU" sz="4400" dirty="0"/>
              <a:t>Фреймворк </a:t>
            </a:r>
            <a:r>
              <a:rPr lang="en-US" sz="4400" dirty="0" err="1"/>
              <a:t>NextJS</a:t>
            </a:r>
            <a:r>
              <a:rPr lang="en-US" sz="4400" dirty="0"/>
              <a:t>;</a:t>
            </a:r>
            <a:endParaRPr lang="ru-RU" sz="4400" dirty="0"/>
          </a:p>
          <a:p>
            <a:r>
              <a:rPr lang="ru-RU" sz="4400" dirty="0"/>
              <a:t>Язык программирования </a:t>
            </a:r>
            <a:r>
              <a:rPr lang="en-US" sz="4400" dirty="0"/>
              <a:t>TypeScript;</a:t>
            </a:r>
          </a:p>
          <a:p>
            <a:r>
              <a:rPr lang="ru-RU" sz="4400" dirty="0"/>
              <a:t>Пакетный менеджер </a:t>
            </a:r>
            <a:r>
              <a:rPr lang="en-US" sz="4400" dirty="0"/>
              <a:t>Yarn;</a:t>
            </a:r>
          </a:p>
          <a:p>
            <a:r>
              <a:rPr lang="en-US" sz="4400" dirty="0"/>
              <a:t>Web-</a:t>
            </a:r>
            <a:r>
              <a:rPr lang="ru-RU" sz="4400" dirty="0"/>
              <a:t>сервер </a:t>
            </a:r>
            <a:r>
              <a:rPr lang="en-US" sz="4400" dirty="0"/>
              <a:t>Nginx.</a:t>
            </a:r>
          </a:p>
          <a:p>
            <a:endParaRPr lang="ru-RU" sz="4400" dirty="0"/>
          </a:p>
        </p:txBody>
      </p:sp>
      <p:sp>
        <p:nvSpPr>
          <p:cNvPr id="24" name="AutoShape 2" descr="File:C-sharplogo">
            <a:extLst>
              <a:ext uri="{FF2B5EF4-FFF2-40B4-BE49-F238E27FC236}">
                <a16:creationId xmlns:a16="http://schemas.microsoft.com/office/drawing/2014/main" id="{4F918882-2809-435F-8F93-0A5E09EA6B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33306" y="62136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0B96327-85FC-4075-8875-84E2CF34E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11641" y="3969131"/>
            <a:ext cx="3799898" cy="56821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16CDF69-ED2E-4960-B7B0-A165A26F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74837" y="3129318"/>
            <a:ext cx="633597" cy="63359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981EF1A-EC5B-45E0-B7AB-8AEFD5EC18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29221" y="4755997"/>
            <a:ext cx="682369" cy="68236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50083B6-76C4-4D08-AC9E-863900418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93070" y="8136071"/>
            <a:ext cx="615364" cy="61536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A0EF0E6-5918-4852-84D4-B85C7963B4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778156" y="6525223"/>
            <a:ext cx="615362" cy="61536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2A90D6-7474-4E88-98D2-26E9339EAC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742535" y="5530434"/>
            <a:ext cx="682369" cy="68236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A5CBAC4-C696-43C5-870A-024CBA07B2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794576" y="7294560"/>
            <a:ext cx="630328" cy="63032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F35ACB9-ED40-49C4-B524-5025372D8E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725676" y="10480348"/>
            <a:ext cx="731009" cy="73100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F076F34-7536-459E-AA72-4A3FBD89CEE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93070" y="8914564"/>
            <a:ext cx="630330" cy="63033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F0C9070-BB7D-4F48-8A79-1A9F01C599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796618" y="9651127"/>
            <a:ext cx="737153" cy="7371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909A13-EDEA-4BEA-80E2-469ED3AFEC8E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09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4191" y="5981700"/>
            <a:ext cx="12104613" cy="621030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" name="Shape 1"/>
          <p:cNvSpPr/>
          <p:nvPr/>
        </p:nvSpPr>
        <p:spPr>
          <a:xfrm>
            <a:off x="1486086" y="2635624"/>
            <a:ext cx="12404726" cy="2579843"/>
          </a:xfrm>
          <a:prstGeom prst="roundRect">
            <a:avLst>
              <a:gd name="adj" fmla="val 50053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362495" y="1397000"/>
            <a:ext cx="5524314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ВЫВОДЫ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292391" y="6435164"/>
            <a:ext cx="10792116" cy="5303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14350" indent="-514350">
              <a:buFont typeface="+mj-lt"/>
              <a:buAutoNum type="arabicPeriod"/>
            </a:pPr>
            <a:r>
              <a:rPr lang="ru-RU" sz="3300" dirty="0"/>
              <a:t>Использование облачных технологий существенно упрощает развертывание и сопровождение динамически </a:t>
            </a:r>
            <a:r>
              <a:rPr lang="ru-RU" sz="3300" dirty="0" err="1"/>
              <a:t>масштабирующихся</a:t>
            </a:r>
            <a:r>
              <a:rPr lang="ru-RU" sz="3300" dirty="0"/>
              <a:t> программных систем</a:t>
            </a:r>
            <a:r>
              <a:rPr lang="en-US" sz="33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300" dirty="0"/>
              <a:t>Применение контролирующего модуля позволит экономить средства, выделенные на эксплуатацию полезной нагрузки, за счет оптимизация задействованных вычислительных мощностей</a:t>
            </a:r>
            <a:r>
              <a:rPr lang="en-US" sz="33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300" dirty="0"/>
              <a:t>Открытый исходный код предоставляет возможность дальнейшей модификации и развития системы сторонними разработчиками.</a:t>
            </a:r>
          </a:p>
          <a:p>
            <a:pPr marL="457200" indent="-457200" algn="l">
              <a:lnSpc>
                <a:spcPts val="4160"/>
              </a:lnSpc>
              <a:buFont typeface="Arial" panose="020B0604020202020204" pitchFamily="34" charset="0"/>
              <a:buChar char="•"/>
            </a:pPr>
            <a:endParaRPr lang="en-US" sz="3300" dirty="0">
              <a:solidFill>
                <a:srgbClr val="333333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611747" y="2842089"/>
            <a:ext cx="10792116" cy="1837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2800" dirty="0">
                <a:solidFill>
                  <a:srgbClr val="FFFFFF"/>
                </a:solidFill>
              </a:rPr>
              <a:t>Главным преимуществом использования решения является значительная экономия средств в течение всего срока использования программной и системы, и, что немаловажно, существенного уменьшения репутационных рисков, вызываемых отказом обслуживания пользователей, в следствие перегрузки системы.</a:t>
            </a:r>
          </a:p>
        </p:txBody>
      </p:sp>
      <p:pic>
        <p:nvPicPr>
          <p:cNvPr id="32" name="Image 1" descr=" ">
            <a:extLst>
              <a:ext uri="{FF2B5EF4-FFF2-40B4-BE49-F238E27FC236}">
                <a16:creationId xmlns:a16="http://schemas.microsoft.com/office/drawing/2014/main" id="{AE44456A-FAC7-4E93-AC05-8BA6740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0762" y="1799171"/>
            <a:ext cx="211697" cy="486829"/>
          </a:xfrm>
          <a:prstGeom prst="rect">
            <a:avLst/>
          </a:prstGeom>
        </p:spPr>
      </p:pic>
      <p:pic>
        <p:nvPicPr>
          <p:cNvPr id="33" name="Image 2" descr=" ">
            <a:extLst>
              <a:ext uri="{FF2B5EF4-FFF2-40B4-BE49-F238E27FC236}">
                <a16:creationId xmlns:a16="http://schemas.microsoft.com/office/drawing/2014/main" id="{15EB959D-F791-48BC-885D-2A19F7EDE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75936" y="1524000"/>
            <a:ext cx="486921" cy="761950"/>
          </a:xfrm>
          <a:prstGeom prst="rect">
            <a:avLst/>
          </a:prstGeom>
        </p:spPr>
      </p:pic>
      <p:pic>
        <p:nvPicPr>
          <p:cNvPr id="34" name="Image 3" descr=" ">
            <a:extLst>
              <a:ext uri="{FF2B5EF4-FFF2-40B4-BE49-F238E27FC236}">
                <a16:creationId xmlns:a16="http://schemas.microsoft.com/office/drawing/2014/main" id="{6F528834-CC79-4D9E-A3D0-BBE2BA5B4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00762" y="1524000"/>
            <a:ext cx="211697" cy="211658"/>
          </a:xfrm>
          <a:prstGeom prst="rect">
            <a:avLst/>
          </a:prstGeom>
        </p:spPr>
      </p:pic>
      <p:pic>
        <p:nvPicPr>
          <p:cNvPr id="35" name="Image 4" descr=" ">
            <a:extLst>
              <a:ext uri="{FF2B5EF4-FFF2-40B4-BE49-F238E27FC236}">
                <a16:creationId xmlns:a16="http://schemas.microsoft.com/office/drawing/2014/main" id="{E15488F3-4196-4660-91C0-05CDBE706C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90699" y="746539"/>
            <a:ext cx="2246469" cy="220369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AB4586F-7E67-400E-BB38-182FE5F05C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835" t="-121" r="9244" b="20"/>
          <a:stretch/>
        </p:blipFill>
        <p:spPr>
          <a:xfrm>
            <a:off x="14264484" y="2741640"/>
            <a:ext cx="8505569" cy="9351433"/>
          </a:xfrm>
          <a:prstGeom prst="ellipse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2DB045-4576-4198-BC38-400AFFF69D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489" t="8134" r="18845" b="9965"/>
          <a:stretch/>
        </p:blipFill>
        <p:spPr>
          <a:xfrm>
            <a:off x="14264484" y="2741640"/>
            <a:ext cx="8505569" cy="9351434"/>
          </a:xfrm>
          <a:prstGeom prst="ellipse">
            <a:avLst/>
          </a:prstGeom>
        </p:spPr>
      </p:pic>
      <p:pic>
        <p:nvPicPr>
          <p:cNvPr id="36" name="Image 5" descr=" ">
            <a:extLst>
              <a:ext uri="{FF2B5EF4-FFF2-40B4-BE49-F238E27FC236}">
                <a16:creationId xmlns:a16="http://schemas.microsoft.com/office/drawing/2014/main" id="{A14D90FD-9C6F-44D8-BFF7-E3C1C341C6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16292" y="10261600"/>
            <a:ext cx="2640047" cy="2724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494AE-5FD7-4E87-A86D-0836DEFAD20B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2910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4191" y="5981700"/>
            <a:ext cx="12104613" cy="621030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" name="Shape 1"/>
          <p:cNvSpPr/>
          <p:nvPr/>
        </p:nvSpPr>
        <p:spPr>
          <a:xfrm>
            <a:off x="1486086" y="2840567"/>
            <a:ext cx="12104613" cy="2374900"/>
          </a:xfrm>
          <a:prstGeom prst="roundRect">
            <a:avLst>
              <a:gd name="adj" fmla="val 50053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362495" y="1397000"/>
            <a:ext cx="5524314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АКТУАЛЬНОСТЬ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62495" y="6261100"/>
            <a:ext cx="10792116" cy="5164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33333"/>
                </a:solidFill>
              </a:rPr>
              <a:t>Использование облачной платформы для развертывания программной системы позволит избежать снижения эффективности или отказа системы при ее перегрузке, сберечь средства на избыточную мощность при недогрузке.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33333"/>
                </a:solidFill>
              </a:rPr>
              <a:t>Уход от локальных решений позволит заблаговременно позаботиться о дальнейшей поддержке программного продукта, его гибкости и значительной экономии средств на длительном промежутке времени.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333333"/>
                </a:solidFill>
              </a:rPr>
              <a:t>Существующие на данный момент системы автоматизированного контроля не распространяются как открытый программный код и не все имеют возможность гибко-настраиваемого </a:t>
            </a:r>
            <a:r>
              <a:rPr lang="ru-RU" sz="2800" dirty="0" err="1">
                <a:solidFill>
                  <a:srgbClr val="333333"/>
                </a:solidFill>
              </a:rPr>
              <a:t>автомасштабирования</a:t>
            </a:r>
            <a:r>
              <a:rPr lang="ru-RU" sz="2800" dirty="0">
                <a:solidFill>
                  <a:srgbClr val="333333"/>
                </a:solidFill>
              </a:rPr>
              <a:t>, что усложняет их использование и применимость в конкретных случаях.</a:t>
            </a:r>
          </a:p>
          <a:p>
            <a:pPr marL="457200" indent="-457200" algn="l">
              <a:lnSpc>
                <a:spcPts val="41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362495" y="3268133"/>
            <a:ext cx="10817519" cy="1621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28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</a:rPr>
              <a:t>Разрабатываемая программная система должна предоставлять ряд преимуществ её использования. В данном случае они заключаются в следующих аспектах</a:t>
            </a:r>
            <a:endParaRPr lang="en-US" sz="2800" dirty="0"/>
          </a:p>
        </p:txBody>
      </p:sp>
      <p:pic>
        <p:nvPicPr>
          <p:cNvPr id="32" name="Image 1" descr=" ">
            <a:extLst>
              <a:ext uri="{FF2B5EF4-FFF2-40B4-BE49-F238E27FC236}">
                <a16:creationId xmlns:a16="http://schemas.microsoft.com/office/drawing/2014/main" id="{AE44456A-FAC7-4E93-AC05-8BA6740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0762" y="1799171"/>
            <a:ext cx="211697" cy="486829"/>
          </a:xfrm>
          <a:prstGeom prst="rect">
            <a:avLst/>
          </a:prstGeom>
        </p:spPr>
      </p:pic>
      <p:pic>
        <p:nvPicPr>
          <p:cNvPr id="33" name="Image 2" descr=" ">
            <a:extLst>
              <a:ext uri="{FF2B5EF4-FFF2-40B4-BE49-F238E27FC236}">
                <a16:creationId xmlns:a16="http://schemas.microsoft.com/office/drawing/2014/main" id="{15EB959D-F791-48BC-885D-2A19F7EDE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75936" y="1524000"/>
            <a:ext cx="486921" cy="761950"/>
          </a:xfrm>
          <a:prstGeom prst="rect">
            <a:avLst/>
          </a:prstGeom>
        </p:spPr>
      </p:pic>
      <p:pic>
        <p:nvPicPr>
          <p:cNvPr id="34" name="Image 3" descr=" ">
            <a:extLst>
              <a:ext uri="{FF2B5EF4-FFF2-40B4-BE49-F238E27FC236}">
                <a16:creationId xmlns:a16="http://schemas.microsoft.com/office/drawing/2014/main" id="{6F528834-CC79-4D9E-A3D0-BBE2BA5B4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00762" y="1524000"/>
            <a:ext cx="211697" cy="211658"/>
          </a:xfrm>
          <a:prstGeom prst="rect">
            <a:avLst/>
          </a:prstGeom>
        </p:spPr>
      </p:pic>
      <p:pic>
        <p:nvPicPr>
          <p:cNvPr id="35" name="Image 4" descr=" ">
            <a:extLst>
              <a:ext uri="{FF2B5EF4-FFF2-40B4-BE49-F238E27FC236}">
                <a16:creationId xmlns:a16="http://schemas.microsoft.com/office/drawing/2014/main" id="{E15488F3-4196-4660-91C0-05CDBE706C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90699" y="746539"/>
            <a:ext cx="2246469" cy="220369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AB4586F-7E67-400E-BB38-182FE5F05C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835" t="-121" r="9244" b="20"/>
          <a:stretch/>
        </p:blipFill>
        <p:spPr>
          <a:xfrm>
            <a:off x="14264484" y="2741640"/>
            <a:ext cx="8505569" cy="9351433"/>
          </a:xfrm>
          <a:prstGeom prst="ellipse">
            <a:avLst/>
          </a:prstGeom>
        </p:spPr>
      </p:pic>
      <p:pic>
        <p:nvPicPr>
          <p:cNvPr id="36" name="Image 5" descr=" ">
            <a:extLst>
              <a:ext uri="{FF2B5EF4-FFF2-40B4-BE49-F238E27FC236}">
                <a16:creationId xmlns:a16="http://schemas.microsoft.com/office/drawing/2014/main" id="{A14D90FD-9C6F-44D8-BFF7-E3C1C341C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16292" y="10261600"/>
            <a:ext cx="2640047" cy="2724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4B04C-16F1-4B89-A0F0-8AA21C05B688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5" y="1409704"/>
            <a:ext cx="804787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ПУБЛИКАЦИИ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1" y="2844800"/>
            <a:ext cx="13944410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84673" y="10287000"/>
            <a:ext cx="5448981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spcAft>
                <a:spcPts val="1000"/>
              </a:spcAft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10076" y="3695700"/>
            <a:ext cx="11950424" cy="707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36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210076" y="4673600"/>
            <a:ext cx="5381239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839EDDB-BE2E-4853-8FFF-C27AED06AF41}"/>
              </a:ext>
            </a:extLst>
          </p:cNvPr>
          <p:cNvSpPr txBox="1">
            <a:spLocks/>
          </p:cNvSpPr>
          <p:nvPr/>
        </p:nvSpPr>
        <p:spPr>
          <a:xfrm>
            <a:off x="2210075" y="3132226"/>
            <a:ext cx="12743053" cy="83246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>
                <a:highlight>
                  <a:srgbClr val="FFFFFF"/>
                </a:highlight>
              </a:rPr>
              <a:t>Забелин Н.А. МАСШТАБИРОВАНИЕ ВЫЧИСЛИТЕЛЬНЫХ МОЩНОСТЕЙ РАСПРЕДЕЛЕННОЙ АВТОМАТИЗИРОВАННОЙ СИСТЕМЫ МОНИТОРИНГА РАСХОДА ТОПЛИВА В ТРАНСПОРТНОЙ КОМПАНИИ. // Научное сообщество студентов: МЕЖДИСЦИПЛИНАРНЫЕ ИССЛЕДОВАНИЯ: сб. ст. по мат. CLXXXVIII </a:t>
            </a:r>
            <a:r>
              <a:rPr lang="ru-RU" sz="4400" dirty="0" err="1">
                <a:highlight>
                  <a:srgbClr val="FFFFFF"/>
                </a:highlight>
              </a:rPr>
              <a:t>междунар</a:t>
            </a:r>
            <a:r>
              <a:rPr lang="ru-RU" sz="4400" dirty="0">
                <a:highlight>
                  <a:srgbClr val="FFFFFF"/>
                </a:highlight>
              </a:rPr>
              <a:t>. студ. науч.-</a:t>
            </a:r>
            <a:r>
              <a:rPr lang="ru-RU" sz="4400" dirty="0" err="1">
                <a:highlight>
                  <a:srgbClr val="FFFFFF"/>
                </a:highlight>
              </a:rPr>
              <a:t>практ</a:t>
            </a:r>
            <a:r>
              <a:rPr lang="ru-RU" sz="4400" dirty="0">
                <a:highlight>
                  <a:srgbClr val="FFFFFF"/>
                </a:highlight>
              </a:rPr>
              <a:t>. </a:t>
            </a:r>
            <a:r>
              <a:rPr lang="ru-RU" sz="4400" dirty="0" err="1">
                <a:highlight>
                  <a:srgbClr val="FFFFFF"/>
                </a:highlight>
              </a:rPr>
              <a:t>конф</a:t>
            </a:r>
            <a:r>
              <a:rPr lang="ru-RU" sz="4400" dirty="0">
                <a:highlight>
                  <a:srgbClr val="FFFFFF"/>
                </a:highlight>
              </a:rPr>
              <a:t>. № 9(187).</a:t>
            </a:r>
            <a:br>
              <a:rPr lang="ru-RU" sz="4400" dirty="0">
                <a:highlight>
                  <a:srgbClr val="FFFFFF"/>
                </a:highlight>
              </a:rPr>
            </a:br>
            <a:r>
              <a:rPr lang="en-US" sz="4400" dirty="0">
                <a:highlight>
                  <a:srgbClr val="FFFFFF"/>
                </a:highlight>
              </a:rPr>
              <a:t>URL: </a:t>
            </a:r>
            <a:r>
              <a:rPr lang="en-US" sz="2800" b="0" i="0" dirty="0">
                <a:solidFill>
                  <a:srgbClr val="E57648"/>
                </a:solidFill>
                <a:effectLst/>
                <a:latin typeface="Roboto" panose="02000000000000000000" pitchFamily="2" charset="0"/>
                <a:hlinkClick r:id="rId5"/>
              </a:rPr>
              <a:t>https://sibac.info/archive/meghdis/9(187).pdf</a:t>
            </a:r>
            <a:endParaRPr lang="ru-RU" sz="4400" dirty="0"/>
          </a:p>
          <a:p>
            <a:endParaRPr lang="ru-RU" sz="4400" dirty="0"/>
          </a:p>
        </p:txBody>
      </p:sp>
      <p:sp>
        <p:nvSpPr>
          <p:cNvPr id="24" name="AutoShape 2" descr="File:C-sharplogo">
            <a:extLst>
              <a:ext uri="{FF2B5EF4-FFF2-40B4-BE49-F238E27FC236}">
                <a16:creationId xmlns:a16="http://schemas.microsoft.com/office/drawing/2014/main" id="{4F918882-2809-435F-8F93-0A5E09EA6B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33306" y="62136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D258C8A-0CD4-4C3F-8252-D8EA46D96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65612" y="1786121"/>
            <a:ext cx="2117357" cy="2117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A1DC0-20C4-4F4C-91B0-D96B30B1583C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2111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/>
                </a:solidFill>
              </a:rPr>
              <a:t>ПРИЛОЖЕНИЯ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0" y="2833077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518281" y="3413486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Ссылка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639867" y="4665056"/>
            <a:ext cx="6517276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ru-RU" sz="3200" dirty="0"/>
              <a:t>URL для доступа к репозиторию с исходным кодом</a:t>
            </a:r>
            <a:br>
              <a:rPr lang="ru-RU" sz="3200" dirty="0"/>
            </a:br>
            <a:r>
              <a:rPr lang="ru-RU" sz="2400" dirty="0">
                <a:hlinkClick r:id="rId5"/>
              </a:rPr>
              <a:t>https://github.com/SkiStalker/BachelorsDegree</a:t>
            </a:r>
            <a:endParaRPr lang="en-US" sz="24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01171E6-F183-4B91-B81A-F345FBC99EDC}"/>
              </a:ext>
            </a:extLst>
          </p:cNvPr>
          <p:cNvSpPr/>
          <p:nvPr/>
        </p:nvSpPr>
        <p:spPr>
          <a:xfrm>
            <a:off x="13646460" y="2844800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1435148-A189-4E8C-8319-07117B031548}"/>
              </a:ext>
            </a:extLst>
          </p:cNvPr>
          <p:cNvSpPr/>
          <p:nvPr/>
        </p:nvSpPr>
        <p:spPr>
          <a:xfrm>
            <a:off x="14427666" y="3427622"/>
            <a:ext cx="7654110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D10341"/>
                </a:solidFill>
              </a:rPr>
              <a:t>QR-</a:t>
            </a:r>
            <a:r>
              <a:rPr lang="ru-RU" sz="4000" dirty="0">
                <a:solidFill>
                  <a:srgbClr val="D10341"/>
                </a:solidFill>
              </a:rPr>
              <a:t>код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B51F363D-F9FB-4500-A992-1AAA7C6BF0DE}"/>
              </a:ext>
            </a:extLst>
          </p:cNvPr>
          <p:cNvSpPr/>
          <p:nvPr/>
        </p:nvSpPr>
        <p:spPr>
          <a:xfrm>
            <a:off x="14762137" y="4665056"/>
            <a:ext cx="6985171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200"/>
              </a:lnSpc>
              <a:buNone/>
            </a:pP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98FA9B-F085-4A39-A3CF-1B39AF62489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098" y="4819466"/>
            <a:ext cx="5643245" cy="564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0AFBB-1B08-4A8C-9F18-E05D2FF1854B}"/>
              </a:ext>
            </a:extLst>
          </p:cNvPr>
          <p:cNvSpPr txBox="1"/>
          <p:nvPr/>
        </p:nvSpPr>
        <p:spPr>
          <a:xfrm>
            <a:off x="11230708" y="1275549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6972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9486" y="6079067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9600" dirty="0">
                <a:solidFill>
                  <a:srgbClr val="FFFFFF"/>
                </a:solidFill>
              </a:rPr>
              <a:t>СПАСИБО ЗА ВНИМАНИЕ</a:t>
            </a:r>
            <a:endParaRPr lang="en-US" sz="9600" dirty="0">
              <a:solidFill>
                <a:srgbClr val="FFFFFF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985047" y="3160059"/>
            <a:ext cx="4864708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1486085" y="1397000"/>
            <a:ext cx="1653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УСТРОЙСТВО СИСТЕМЫ КОНТРОЛЯ ТОПЛИВА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51276" y="3344210"/>
            <a:ext cx="4132250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sz="4400" dirty="0">
                <a:solidFill>
                  <a:schemeClr val="bg1"/>
                </a:solidFill>
              </a:rPr>
              <a:t>СХЕМА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ADEA0808-DC79-45E0-9AED-B490A73E2735}"/>
              </a:ext>
            </a:extLst>
          </p:cNvPr>
          <p:cNvSpPr/>
          <p:nvPr/>
        </p:nvSpPr>
        <p:spPr>
          <a:xfrm>
            <a:off x="9253678" y="3160059"/>
            <a:ext cx="12165303" cy="904987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0708B872-B478-471E-9F3C-6DBAD68D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770" y="4163533"/>
            <a:ext cx="10841045" cy="69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0">
            <a:extLst>
              <a:ext uri="{FF2B5EF4-FFF2-40B4-BE49-F238E27FC236}">
                <a16:creationId xmlns:a16="http://schemas.microsoft.com/office/drawing/2014/main" id="{02E10686-E0BC-46B0-ABA4-7349D35A7CF8}"/>
              </a:ext>
            </a:extLst>
          </p:cNvPr>
          <p:cNvSpPr/>
          <p:nvPr/>
        </p:nvSpPr>
        <p:spPr>
          <a:xfrm>
            <a:off x="1486085" y="5185586"/>
            <a:ext cx="5883810" cy="7024344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B7F73F6-262A-48CE-BCEE-3D1C34B9F5DA}"/>
              </a:ext>
            </a:extLst>
          </p:cNvPr>
          <p:cNvSpPr/>
          <p:nvPr/>
        </p:nvSpPr>
        <p:spPr>
          <a:xfrm>
            <a:off x="1985047" y="5478035"/>
            <a:ext cx="4885885" cy="593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160"/>
              </a:lnSpc>
              <a:buNone/>
            </a:pPr>
            <a:r>
              <a:rPr lang="ru-RU" sz="2600" dirty="0">
                <a:solidFill>
                  <a:srgbClr val="333333"/>
                </a:solidFill>
              </a:rPr>
              <a:t>Принцип работы заключается в том, что отправители, которыми в данном случае являются тягачи, в режиме реального времени посылают данные о своем состоянии и местоположении на сервер телематических услуг. В дальнейшем администратор может получить от сервера необходимую ему информацию и провести ее анализ.</a:t>
            </a:r>
            <a:endParaRPr lang="en-US" sz="2600" dirty="0">
              <a:solidFill>
                <a:srgbClr val="33333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E859A-A15E-47D8-8BDD-2914920444A5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6247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985047" y="3160059"/>
            <a:ext cx="4864708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1486085" y="1397000"/>
            <a:ext cx="1653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ПРИМЕР ВНЕШНЕГО ВИДА ПРОГРАММЫ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51276" y="3344210"/>
            <a:ext cx="4132250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WEB-</a:t>
            </a:r>
            <a:r>
              <a:rPr lang="ru-RU" sz="4400" dirty="0">
                <a:solidFill>
                  <a:schemeClr val="bg1"/>
                </a:solidFill>
              </a:rPr>
              <a:t>СТРАНИЦА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ADEA0808-DC79-45E0-9AED-B490A73E2735}"/>
              </a:ext>
            </a:extLst>
          </p:cNvPr>
          <p:cNvSpPr/>
          <p:nvPr/>
        </p:nvSpPr>
        <p:spPr>
          <a:xfrm>
            <a:off x="9253678" y="3160059"/>
            <a:ext cx="12165303" cy="904987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02E10686-E0BC-46B0-ABA4-7349D35A7CF8}"/>
              </a:ext>
            </a:extLst>
          </p:cNvPr>
          <p:cNvSpPr/>
          <p:nvPr/>
        </p:nvSpPr>
        <p:spPr>
          <a:xfrm>
            <a:off x="1486085" y="5185586"/>
            <a:ext cx="5883810" cy="7024344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B7F73F6-262A-48CE-BCEE-3D1C34B9F5DA}"/>
              </a:ext>
            </a:extLst>
          </p:cNvPr>
          <p:cNvSpPr/>
          <p:nvPr/>
        </p:nvSpPr>
        <p:spPr>
          <a:xfrm>
            <a:off x="1985047" y="5478035"/>
            <a:ext cx="4885885" cy="593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160"/>
              </a:lnSpc>
              <a:buNone/>
            </a:pPr>
            <a:r>
              <a:rPr lang="ru-RU" sz="2600" dirty="0">
                <a:solidFill>
                  <a:srgbClr val="333333"/>
                </a:solidFill>
              </a:rPr>
              <a:t>Современные системы контроля расхода топлива предоставляют пользователям тонкий клиент. Это означает то, что для получения информации с сервера достаточно открыть браузер и перейти на определенную страницу. Никаких дополнительных программ скачивать и устанавливать не надо.</a:t>
            </a:r>
            <a:endParaRPr lang="en-US" sz="2600" dirty="0">
              <a:solidFill>
                <a:srgbClr val="333333"/>
              </a:solidFill>
            </a:endParaRPr>
          </a:p>
        </p:txBody>
      </p:sp>
      <p:pic>
        <p:nvPicPr>
          <p:cNvPr id="9" name="Рисунок 8" descr="Picture background">
            <a:extLst>
              <a:ext uri="{FF2B5EF4-FFF2-40B4-BE49-F238E27FC236}">
                <a16:creationId xmlns:a16="http://schemas.microsoft.com/office/drawing/2014/main" id="{FBC2FEF3-BBDA-4300-9773-33B13F1832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06" y="3784601"/>
            <a:ext cx="10541166" cy="762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38946F-33F3-4CD0-BCAC-BB800577A5F7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136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361148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ЦЕЛЬ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1" y="2844800"/>
            <a:ext cx="13944410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84673" y="10287000"/>
            <a:ext cx="5448981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spcAft>
                <a:spcPts val="1000"/>
              </a:spcAft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10076" y="3695700"/>
            <a:ext cx="11950424" cy="596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ru-RU" sz="4800" dirty="0">
                <a:solidFill>
                  <a:srgbClr val="D10341"/>
                </a:solidFill>
              </a:rPr>
              <a:t>Развёртывание в облачном сервисе  распределенной вычислительной системы, и обеспечение ее отказоустойчивости при изменении интенсивности и объёма информационного потока, применяя оптимизацию используемых аппаратных ресурсов.</a:t>
            </a:r>
          </a:p>
        </p:txBody>
      </p:sp>
      <p:sp>
        <p:nvSpPr>
          <p:cNvPr id="9" name="Text 6"/>
          <p:cNvSpPr/>
          <p:nvPr/>
        </p:nvSpPr>
        <p:spPr>
          <a:xfrm>
            <a:off x="2210076" y="4673600"/>
            <a:ext cx="5381239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94F13-6069-431E-B818-DBF2301F0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19647" y="1409704"/>
            <a:ext cx="2174082" cy="2174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8E55B8-12DB-470D-ACF9-FD0A29CE3DF1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967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397000"/>
            <a:ext cx="361148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ЗАДАЧИ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12587273" y="7912100"/>
            <a:ext cx="10275584" cy="4292600"/>
          </a:xfrm>
          <a:prstGeom prst="roundRect">
            <a:avLst>
              <a:gd name="adj" fmla="val 8947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12587273" y="2844800"/>
            <a:ext cx="10275584" cy="4292600"/>
          </a:xfrm>
          <a:prstGeom prst="roundRect">
            <a:avLst>
              <a:gd name="adj" fmla="val 8947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536892" y="7912100"/>
            <a:ext cx="10288286" cy="4292600"/>
          </a:xfrm>
          <a:prstGeom prst="roundRect">
            <a:avLst>
              <a:gd name="adj" fmla="val 8947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536892" y="2844800"/>
            <a:ext cx="10288286" cy="4292600"/>
          </a:xfrm>
          <a:prstGeom prst="roundRect">
            <a:avLst>
              <a:gd name="adj" fmla="val 8947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10076" y="3975100"/>
            <a:ext cx="8975789" cy="171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3600" dirty="0">
                <a:solidFill>
                  <a:srgbClr val="D10341"/>
                </a:solidFill>
              </a:rPr>
              <a:t>Сравнительный анализ эффективности работы существующих автоматизированных систем мониторинга расхода топлива при существенном изменении объёма и характера нагрузки</a:t>
            </a:r>
            <a:endParaRPr lang="en-US" sz="3600" dirty="0"/>
          </a:p>
        </p:txBody>
      </p:sp>
      <p:sp>
        <p:nvSpPr>
          <p:cNvPr id="12" name="Text 10"/>
          <p:cNvSpPr/>
          <p:nvPr/>
        </p:nvSpPr>
        <p:spPr>
          <a:xfrm>
            <a:off x="13273159" y="3975100"/>
            <a:ext cx="8975789" cy="171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3200" dirty="0">
                <a:solidFill>
                  <a:srgbClr val="333333"/>
                </a:solidFill>
              </a:rPr>
              <a:t>Установление зависимости стабильности функционирования серверного узла распределенной вычислительной системы и его состояния от входных параметров и определение оптимальной вычислительной мощности при заданной нагрузке</a:t>
            </a:r>
            <a:endParaRPr lang="en-US" sz="2000" dirty="0">
              <a:solidFill>
                <a:srgbClr val="333333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2210076" y="9093200"/>
            <a:ext cx="8975789" cy="171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3200" dirty="0">
                <a:solidFill>
                  <a:srgbClr val="333333"/>
                </a:solidFill>
              </a:rPr>
              <a:t>Обеспечение оптимального распределения нагрузки  на сервера распределенной вычислительной системы при условии изменения характера и интенсивности входящего потока заявок с помощью разработанной программной системы</a:t>
            </a:r>
            <a:endParaRPr lang="en-US" sz="2000" dirty="0">
              <a:solidFill>
                <a:srgbClr val="333333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3273159" y="9042400"/>
            <a:ext cx="8975789" cy="171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ru-RU" sz="3200" dirty="0">
                <a:solidFill>
                  <a:srgbClr val="D10341"/>
                </a:solidFill>
              </a:rPr>
              <a:t>Проведение нагрузочного тестирования разработанной системы и оценка полученных показателей эффективности</a:t>
            </a:r>
            <a:endParaRPr lang="en-US" sz="2000" dirty="0">
              <a:solidFill>
                <a:srgbClr val="D10341"/>
              </a:solidFill>
            </a:endParaRPr>
          </a:p>
        </p:txBody>
      </p:sp>
      <p:sp>
        <p:nvSpPr>
          <p:cNvPr id="18" name="Shape 13"/>
          <p:cNvSpPr/>
          <p:nvPr/>
        </p:nvSpPr>
        <p:spPr>
          <a:xfrm>
            <a:off x="1486086" y="2324100"/>
            <a:ext cx="5220352" cy="1041400"/>
          </a:xfrm>
          <a:prstGeom prst="roundRect">
            <a:avLst>
              <a:gd name="adj" fmla="val 50049"/>
            </a:avLst>
          </a:prstGeom>
          <a:solidFill>
            <a:srgbClr val="C7FF22">
              <a:alpha val="10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2387898" y="2578100"/>
            <a:ext cx="3471767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333333"/>
                </a:solidFill>
              </a:rPr>
              <a:t>Первая</a:t>
            </a:r>
            <a:endParaRPr lang="en-US" sz="4000" dirty="0">
              <a:solidFill>
                <a:srgbClr val="333333"/>
              </a:solidFill>
            </a:endParaRPr>
          </a:p>
        </p:txBody>
      </p:sp>
      <p:sp>
        <p:nvSpPr>
          <p:cNvPr id="20" name="Shape 15"/>
          <p:cNvSpPr/>
          <p:nvPr/>
        </p:nvSpPr>
        <p:spPr>
          <a:xfrm>
            <a:off x="12587273" y="2324100"/>
            <a:ext cx="5220352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12587273" y="7594600"/>
            <a:ext cx="5220352" cy="1041400"/>
          </a:xfrm>
          <a:prstGeom prst="roundRect">
            <a:avLst>
              <a:gd name="adj" fmla="val 50049"/>
            </a:avLst>
          </a:prstGeom>
          <a:solidFill>
            <a:srgbClr val="C7FF22">
              <a:alpha val="10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1536892" y="7594600"/>
            <a:ext cx="5220352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13489086" y="2578100"/>
            <a:ext cx="3471767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FFFFFF"/>
                </a:solidFill>
              </a:rPr>
              <a:t>Вторая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4" name="Text 19"/>
          <p:cNvSpPr/>
          <p:nvPr/>
        </p:nvSpPr>
        <p:spPr>
          <a:xfrm>
            <a:off x="13489086" y="7848600"/>
            <a:ext cx="3471767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333333"/>
                </a:solidFill>
              </a:rPr>
              <a:t>Четвёртая</a:t>
            </a:r>
            <a:endParaRPr lang="en-US" sz="4000" dirty="0">
              <a:solidFill>
                <a:srgbClr val="333333"/>
              </a:solidFill>
            </a:endParaRPr>
          </a:p>
        </p:txBody>
      </p:sp>
      <p:sp>
        <p:nvSpPr>
          <p:cNvPr id="25" name="Text 20"/>
          <p:cNvSpPr/>
          <p:nvPr/>
        </p:nvSpPr>
        <p:spPr>
          <a:xfrm>
            <a:off x="2438705" y="7848600"/>
            <a:ext cx="3471767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FFFFFF"/>
                </a:solidFill>
              </a:rPr>
              <a:t>Третья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E2B4D3-21CD-4981-B7D2-9F7D94FB0798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153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6" y="1409704"/>
            <a:ext cx="1469072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rgbClr val="FFFFFF">
                    <a:alpha val="100000"/>
                  </a:srgbClr>
                </a:solidFill>
                <a:ea typeface="Montserrat Bold" pitchFamily="34" charset="-122"/>
              </a:rPr>
              <a:t>ДИНАМИЧЕСКОЕ МАСШТАБИРОВАНИЕ</a:t>
            </a:r>
            <a:endParaRPr lang="en-US" sz="60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0" y="2833077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518281" y="3413486"/>
            <a:ext cx="7228339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Вертикальное масштабирование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639867" y="4665056"/>
            <a:ext cx="6517276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200"/>
              </a:lnSpc>
              <a:buNone/>
            </a:pPr>
            <a:r>
              <a:rPr lang="ru-RU" sz="3200" dirty="0"/>
              <a:t>Это процесс увеличения вычислительных ресурсов системы за счёт добавления дополнительных узлов, таких как серверы или машины, в кластер.</a:t>
            </a:r>
            <a:br>
              <a:rPr lang="ru-RU" sz="3200" dirty="0"/>
            </a:br>
            <a:r>
              <a:rPr lang="ru-RU" sz="3200" dirty="0"/>
              <a:t>Предполагает, что все ресурсы работают в параллельном режиме.</a:t>
            </a:r>
            <a:br>
              <a:rPr lang="ru-RU" sz="3200" dirty="0"/>
            </a:br>
            <a:r>
              <a:rPr lang="ru-RU" sz="3200" dirty="0"/>
              <a:t>Обычно не предполагает полную остановку системы и может происходить независимо с процессом ее работы.</a:t>
            </a:r>
            <a:endParaRPr lang="en-US" sz="32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01171E6-F183-4B91-B81A-F345FBC99EDC}"/>
              </a:ext>
            </a:extLst>
          </p:cNvPr>
          <p:cNvSpPr/>
          <p:nvPr/>
        </p:nvSpPr>
        <p:spPr>
          <a:xfrm>
            <a:off x="13646460" y="2844800"/>
            <a:ext cx="9216523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1435148-A189-4E8C-8319-07117B031548}"/>
              </a:ext>
            </a:extLst>
          </p:cNvPr>
          <p:cNvSpPr/>
          <p:nvPr/>
        </p:nvSpPr>
        <p:spPr>
          <a:xfrm>
            <a:off x="14427666" y="3427622"/>
            <a:ext cx="7654110" cy="9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4000" dirty="0">
                <a:solidFill>
                  <a:srgbClr val="D10341"/>
                </a:solidFill>
              </a:rPr>
              <a:t>Горизонтальное масштабирование</a:t>
            </a:r>
            <a:endParaRPr lang="en-US" sz="4000" dirty="0">
              <a:solidFill>
                <a:srgbClr val="D10341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B51F363D-F9FB-4500-A992-1AAA7C6BF0DE}"/>
              </a:ext>
            </a:extLst>
          </p:cNvPr>
          <p:cNvSpPr/>
          <p:nvPr/>
        </p:nvSpPr>
        <p:spPr>
          <a:xfrm>
            <a:off x="14762137" y="4665056"/>
            <a:ext cx="6985171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200"/>
              </a:lnSpc>
              <a:buNone/>
            </a:pPr>
            <a:r>
              <a:rPr lang="ru-RU" sz="3200" dirty="0"/>
              <a:t>Это процесс увеличения вычислительных ресурсов системы за счёт улучшения характеристик одного узла, например, добавления большего количества оперативной памяти, увеличения ёмкости хранения или использования более мощного процессора. </a:t>
            </a:r>
            <a:br>
              <a:rPr lang="ru-RU" sz="3200" dirty="0"/>
            </a:br>
            <a:r>
              <a:rPr lang="ru-RU" sz="3200" dirty="0"/>
              <a:t>Подразумевает, что машина, на которой производится масштабирование, не будет доступна во время него, что является существенным недостатком.</a:t>
            </a:r>
            <a:br>
              <a:rPr lang="ru-RU" sz="3200" dirty="0"/>
            </a:b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42A98-3FEC-4CBE-A473-D2BC952F2061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056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985047" y="3160059"/>
            <a:ext cx="4864708" cy="1041400"/>
          </a:xfrm>
          <a:prstGeom prst="roundRect">
            <a:avLst>
              <a:gd name="adj" fmla="val 50049"/>
            </a:avLst>
          </a:prstGeom>
          <a:solidFill>
            <a:srgbClr val="D10341">
              <a:alpha val="100000"/>
            </a:srgbClr>
          </a:solidFill>
          <a:ln/>
        </p:spPr>
        <p:txBody>
          <a:bodyPr/>
          <a:lstStyle/>
          <a:p>
            <a:endParaRPr lang="ru-RU" dirty="0">
              <a:solidFill>
                <a:srgbClr val="D1034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486085" y="1397000"/>
            <a:ext cx="17581844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ПРИМЕР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ru-RU" sz="6000" dirty="0">
                <a:solidFill>
                  <a:schemeClr val="bg1"/>
                </a:solidFill>
              </a:rPr>
              <a:t>ГОРИЗОНТАЛЬНОГО МАСШТАБИРОВАНИЯ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51276" y="3344210"/>
            <a:ext cx="4132250" cy="66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СХЕМА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1" name="Shape 0">
            <a:extLst>
              <a:ext uri="{FF2B5EF4-FFF2-40B4-BE49-F238E27FC236}">
                <a16:creationId xmlns:a16="http://schemas.microsoft.com/office/drawing/2014/main" id="{ADEA0808-DC79-45E0-9AED-B490A73E2735}"/>
              </a:ext>
            </a:extLst>
          </p:cNvPr>
          <p:cNvSpPr/>
          <p:nvPr/>
        </p:nvSpPr>
        <p:spPr>
          <a:xfrm>
            <a:off x="9253678" y="3160059"/>
            <a:ext cx="12165303" cy="9049870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02E10686-E0BC-46B0-ABA4-7349D35A7CF8}"/>
              </a:ext>
            </a:extLst>
          </p:cNvPr>
          <p:cNvSpPr/>
          <p:nvPr/>
        </p:nvSpPr>
        <p:spPr>
          <a:xfrm>
            <a:off x="1486085" y="5185586"/>
            <a:ext cx="5883810" cy="7024344"/>
          </a:xfrm>
          <a:prstGeom prst="roundRect">
            <a:avLst>
              <a:gd name="adj" fmla="val 6184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EB7F73F6-262A-48CE-BCEE-3D1C34B9F5DA}"/>
              </a:ext>
            </a:extLst>
          </p:cNvPr>
          <p:cNvSpPr/>
          <p:nvPr/>
        </p:nvSpPr>
        <p:spPr>
          <a:xfrm>
            <a:off x="1985047" y="5478035"/>
            <a:ext cx="4885885" cy="593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160"/>
              </a:lnSpc>
              <a:buNone/>
            </a:pPr>
            <a:r>
              <a:rPr lang="ru-RU" sz="2600" dirty="0">
                <a:solidFill>
                  <a:srgbClr val="333333"/>
                </a:solidFill>
              </a:rPr>
              <a:t>В современной практике, масштабируемая часть системы располагается внутри особой среды, которая позволяет производить этот процесс наиболее эффективным и наименее </a:t>
            </a:r>
            <a:r>
              <a:rPr lang="ru-RU" sz="2600" dirty="0" err="1">
                <a:solidFill>
                  <a:srgbClr val="333333"/>
                </a:solidFill>
              </a:rPr>
              <a:t>трудозатратным</a:t>
            </a:r>
            <a:r>
              <a:rPr lang="ru-RU" sz="2600" dirty="0">
                <a:solidFill>
                  <a:srgbClr val="333333"/>
                </a:solidFill>
              </a:rPr>
              <a:t> образом. В качестве примера можно привести </a:t>
            </a:r>
            <a:r>
              <a:rPr lang="en-US" sz="2600" dirty="0">
                <a:solidFill>
                  <a:srgbClr val="333333"/>
                </a:solidFill>
              </a:rPr>
              <a:t>Deployment </a:t>
            </a:r>
            <a:r>
              <a:rPr lang="ru-RU" sz="2600" dirty="0">
                <a:solidFill>
                  <a:srgbClr val="333333"/>
                </a:solidFill>
              </a:rPr>
              <a:t>в системе </a:t>
            </a:r>
            <a:r>
              <a:rPr lang="en-US" sz="2600" dirty="0">
                <a:solidFill>
                  <a:srgbClr val="333333"/>
                </a:solidFill>
              </a:rPr>
              <a:t>Kubernetes.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2DACC1-3DB5-4097-8520-65A2339D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454" y="3536341"/>
            <a:ext cx="8667750" cy="7905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9714B1-BABB-4450-8EC3-7D6F9A90FADE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5318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6085" y="1409704"/>
            <a:ext cx="950016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spcAft>
                <a:spcPts val="1000"/>
              </a:spcAft>
              <a:buNone/>
            </a:pPr>
            <a:r>
              <a:rPr lang="ru-RU" sz="6000" dirty="0">
                <a:solidFill>
                  <a:schemeClr val="bg1"/>
                </a:solidFill>
              </a:rPr>
              <a:t>ЭТАПЫ РАЗРАБОТКИ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445426"/>
            <a:ext cx="16733746" cy="52705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24191" y="2844800"/>
            <a:ext cx="13944410" cy="9347200"/>
          </a:xfrm>
          <a:prstGeom prst="roundRect">
            <a:avLst>
              <a:gd name="adj" fmla="val 5815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84673" y="10287000"/>
            <a:ext cx="5448981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spcAft>
                <a:spcPts val="1000"/>
              </a:spcAft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210076" y="3695700"/>
            <a:ext cx="11950424" cy="707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56000" indent="-742950">
              <a:spcAft>
                <a:spcPts val="1200"/>
              </a:spcAft>
              <a:buFont typeface="+mj-lt"/>
              <a:buAutoNum type="arabicPeriod"/>
            </a:pPr>
            <a:r>
              <a:rPr lang="ru-RU" sz="4400" dirty="0">
                <a:solidFill>
                  <a:srgbClr val="D10341"/>
                </a:solidFill>
              </a:rPr>
              <a:t>Сравнительный анализ решений потенциальных облачных платформ для развертывания системы</a:t>
            </a:r>
            <a:r>
              <a:rPr lang="en-US" sz="4400" dirty="0">
                <a:solidFill>
                  <a:srgbClr val="D10341"/>
                </a:solidFill>
              </a:rPr>
              <a:t>;</a:t>
            </a:r>
          </a:p>
          <a:p>
            <a:pPr marL="756000" indent="-742950">
              <a:spcAft>
                <a:spcPts val="1200"/>
              </a:spcAft>
              <a:buFont typeface="+mj-lt"/>
              <a:buAutoNum type="arabicPeriod"/>
            </a:pPr>
            <a:r>
              <a:rPr lang="ru-RU" sz="4400" dirty="0">
                <a:solidFill>
                  <a:srgbClr val="D10341"/>
                </a:solidFill>
              </a:rPr>
              <a:t>Проектирование архитектуры разрабатываемой системы</a:t>
            </a:r>
            <a:r>
              <a:rPr lang="en-US" sz="4400" dirty="0">
                <a:solidFill>
                  <a:srgbClr val="D10341"/>
                </a:solidFill>
              </a:rPr>
              <a:t>;</a:t>
            </a:r>
          </a:p>
          <a:p>
            <a:pPr marL="756000" indent="-742950">
              <a:spcAft>
                <a:spcPts val="1200"/>
              </a:spcAft>
              <a:buFont typeface="+mj-lt"/>
              <a:buAutoNum type="arabicPeriod"/>
            </a:pPr>
            <a:r>
              <a:rPr lang="ru-RU" sz="4400" dirty="0">
                <a:solidFill>
                  <a:srgbClr val="D10341"/>
                </a:solidFill>
              </a:rPr>
              <a:t>Реализация программной системы</a:t>
            </a:r>
            <a:r>
              <a:rPr lang="en-US" sz="4400" dirty="0">
                <a:solidFill>
                  <a:srgbClr val="D10341"/>
                </a:solidFill>
              </a:rPr>
              <a:t>;</a:t>
            </a:r>
          </a:p>
          <a:p>
            <a:pPr marL="756000" indent="-742950">
              <a:spcAft>
                <a:spcPts val="1200"/>
              </a:spcAft>
              <a:buFont typeface="+mj-lt"/>
              <a:buAutoNum type="arabicPeriod"/>
            </a:pPr>
            <a:r>
              <a:rPr lang="ru-RU" sz="4400" dirty="0">
                <a:solidFill>
                  <a:srgbClr val="D10341"/>
                </a:solidFill>
              </a:rPr>
              <a:t>Размещение решения в облаке</a:t>
            </a:r>
            <a:r>
              <a:rPr lang="en-US" sz="4400" dirty="0">
                <a:solidFill>
                  <a:srgbClr val="D10341"/>
                </a:solidFill>
              </a:rPr>
              <a:t>;</a:t>
            </a:r>
          </a:p>
          <a:p>
            <a:pPr marL="756000" indent="-742950">
              <a:spcAft>
                <a:spcPts val="1200"/>
              </a:spcAft>
              <a:buFont typeface="+mj-lt"/>
              <a:buAutoNum type="arabicPeriod"/>
            </a:pPr>
            <a:r>
              <a:rPr lang="ru-RU" sz="4400" dirty="0">
                <a:solidFill>
                  <a:srgbClr val="D10341"/>
                </a:solidFill>
              </a:rPr>
              <a:t>Проведение стресс-тестов и демонстрация возможностей масштабирования приложения</a:t>
            </a:r>
            <a:r>
              <a:rPr lang="en-US" sz="4400" dirty="0">
                <a:solidFill>
                  <a:srgbClr val="D10341"/>
                </a:solidFill>
              </a:rPr>
              <a:t>.</a:t>
            </a:r>
            <a:endParaRPr lang="ru-RU" sz="4400" dirty="0">
              <a:solidFill>
                <a:srgbClr val="D1034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210076" y="4673600"/>
            <a:ext cx="5381239" cy="5952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558F6-DFB9-4C8A-951F-128D685D6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94122" y="1409704"/>
            <a:ext cx="1886438" cy="1886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0F0EA-F601-48A7-97C2-C39F889BF118}"/>
              </a:ext>
            </a:extLst>
          </p:cNvPr>
          <p:cNvSpPr txBox="1"/>
          <p:nvPr/>
        </p:nvSpPr>
        <p:spPr>
          <a:xfrm>
            <a:off x="11230708" y="127554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1869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1018</Words>
  <Application>Microsoft Office PowerPoint</Application>
  <PresentationFormat>Произвольный</PresentationFormat>
  <Paragraphs>127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Montserrat Bold</vt:lpstr>
      <vt:lpstr>Montserrat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nikta zabelin</cp:lastModifiedBy>
  <cp:revision>42</cp:revision>
  <dcterms:created xsi:type="dcterms:W3CDTF">2024-03-12T07:10:06Z</dcterms:created>
  <dcterms:modified xsi:type="dcterms:W3CDTF">2024-05-30T15:48:45Z</dcterms:modified>
</cp:coreProperties>
</file>